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3"/>
  </p:handoutMasterIdLst>
  <p:sldIdLst>
    <p:sldId id="257" r:id="rId3"/>
    <p:sldId id="358" r:id="rId4"/>
    <p:sldId id="374" r:id="rId6"/>
    <p:sldId id="387" r:id="rId7"/>
    <p:sldId id="349" r:id="rId8"/>
    <p:sldId id="361" r:id="rId9"/>
    <p:sldId id="384" r:id="rId10"/>
    <p:sldId id="405" r:id="rId11"/>
    <p:sldId id="389" r:id="rId12"/>
    <p:sldId id="354" r:id="rId13"/>
    <p:sldId id="385" r:id="rId14"/>
    <p:sldId id="369" r:id="rId15"/>
    <p:sldId id="366" r:id="rId16"/>
    <p:sldId id="371" r:id="rId17"/>
    <p:sldId id="386" r:id="rId18"/>
    <p:sldId id="390" r:id="rId19"/>
    <p:sldId id="399" r:id="rId20"/>
    <p:sldId id="392" r:id="rId21"/>
    <p:sldId id="355" r:id="rId22"/>
    <p:sldId id="394" r:id="rId23"/>
    <p:sldId id="396" r:id="rId24"/>
    <p:sldId id="411" r:id="rId25"/>
    <p:sldId id="408" r:id="rId26"/>
    <p:sldId id="360" r:id="rId27"/>
    <p:sldId id="426" r:id="rId28"/>
    <p:sldId id="427" r:id="rId29"/>
    <p:sldId id="401" r:id="rId30"/>
    <p:sldId id="425" r:id="rId31"/>
    <p:sldId id="279" r:id="rId32"/>
  </p:sldIdLst>
  <p:sldSz cx="12192000" cy="6858000"/>
  <p:notesSz cx="6805295" cy="993902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1095489-A911-423A-9A70-8E1CE92107A2}">
          <p14:sldIdLst>
            <p14:sldId id="257"/>
            <p14:sldId id="358"/>
            <p14:sldId id="374"/>
            <p14:sldId id="387"/>
            <p14:sldId id="349"/>
            <p14:sldId id="361"/>
            <p14:sldId id="384"/>
            <p14:sldId id="389"/>
            <p14:sldId id="354"/>
            <p14:sldId id="385"/>
            <p14:sldId id="371"/>
            <p14:sldId id="392"/>
            <p14:sldId id="426"/>
            <p14:sldId id="427"/>
            <p14:sldId id="401"/>
            <p14:sldId id="425"/>
            <p14:sldId id="279"/>
            <p14:sldId id="405"/>
            <p14:sldId id="366"/>
            <p14:sldId id="390"/>
            <p14:sldId id="394"/>
            <p14:sldId id="369"/>
            <p14:sldId id="396"/>
            <p14:sldId id="360"/>
            <p14:sldId id="408"/>
            <p14:sldId id="411"/>
            <p14:sldId id="386"/>
            <p14:sldId id="399"/>
            <p14:sldId id="35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kiosk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137ABC"/>
    <a:srgbClr val="1B88C9"/>
    <a:srgbClr val="ECECED"/>
    <a:srgbClr val="59BBE9"/>
    <a:srgbClr val="595959"/>
    <a:srgbClr val="0B5FAA"/>
    <a:srgbClr val="64B3DA"/>
    <a:srgbClr val="E8EEED"/>
    <a:srgbClr val="CCFFCC"/>
    <a:srgbClr val="F7E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5559" autoAdjust="0"/>
  </p:normalViewPr>
  <p:slideViewPr>
    <p:cSldViewPr snapToGrid="0" showGuides="1">
      <p:cViewPr varScale="1">
        <p:scale>
          <a:sx n="94" d="100"/>
          <a:sy n="94" d="100"/>
        </p:scale>
        <p:origin x="756" y="78"/>
      </p:cViewPr>
      <p:guideLst>
        <p:guide orient="horz" pos="220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-4200" y="-120"/>
      </p:cViewPr>
      <p:guideLst>
        <p:guide orient="horz" pos="319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5B3BA-C2A5-664D-A64D-8A3926E80C5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4BEE1-972B-1341-92F7-88741188953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5D93-F347-41DF-8B7E-E69B6891E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F5F98-2825-47CF-A53E-A0E57765DB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六棱拨弹仓装配体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第一代工单仓采用流线型设计，容量大，但占空间大，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打印无法完成。所以放弃。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第二代弹仓设计思路为：将长体形上半部分向一侧平移，既满足了足够的容量，又能够分担拨弹电机口处的压力，减小卡弹率。材质利用碳纤维，轻便坚固。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我们只做了一个纸壳模型，来模拟实际容量，精确控制载弹量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这是设计图，效果图</a:t>
            </a:r>
            <a:endParaRPr lang="zh-CN" altLang="en-US"/>
          </a:p>
          <a:p>
            <a:r>
              <a:rPr lang="zh-CN" altLang="en-US">
                <a:sym typeface="+mn-ea"/>
              </a:rPr>
              <a:t>（对 那个到处被骂的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和闪电就是我画的）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来到机械爪的介绍，就进入了挑战赛比赛的结构介绍</a:t>
            </a:r>
            <a:endParaRPr lang="zh-CN" altLang="en-US"/>
          </a:p>
          <a:p>
            <a:r>
              <a:rPr lang="zh-CN" altLang="en-US">
                <a:sym typeface="+mn-ea"/>
              </a:rPr>
              <a:t>这是我们挑战赛比赛车的完整图</a:t>
            </a:r>
            <a:r>
              <a:rPr lang="en-US" altLang="zh-CN">
                <a:sym typeface="+mn-ea"/>
              </a:rPr>
              <a:t>	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机械爪最初的想法是用最少的动力源做最多的事</a:t>
            </a:r>
            <a:endParaRPr lang="zh-CN" altLang="en-US"/>
          </a:p>
          <a:p>
            <a:r>
              <a:rPr lang="zh-CN" altLang="en-US">
                <a:sym typeface="+mn-ea"/>
              </a:rPr>
              <a:t>于是我们想到用多个锥形齿轮联合，只用一个电机提供动力，既能开合爪子，又能抬升</a:t>
            </a:r>
            <a:endParaRPr lang="zh-CN" altLang="en-US"/>
          </a:p>
          <a:p>
            <a:r>
              <a:rPr lang="zh-CN" altLang="en-US">
                <a:sym typeface="+mn-ea"/>
              </a:rPr>
              <a:t>理论上是可行的，但因为实际建造设计成本和难度都较大，所以放弃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于是我们就用两个伺服电机控制两个机械爪。</a:t>
            </a:r>
            <a:endParaRPr lang="zh-CN" altLang="en-US"/>
          </a:p>
          <a:p>
            <a:r>
              <a:rPr lang="zh-CN" altLang="en-US">
                <a:sym typeface="+mn-ea"/>
              </a:rPr>
              <a:t>为了防止不同方块导致伺服在不同的角度卡住，我们将机械爪做成了如图</a:t>
            </a:r>
            <a:r>
              <a:rPr lang="en-US" altLang="zh-CN">
                <a:sym typeface="+mn-ea"/>
              </a:rPr>
              <a:t>2 </a:t>
            </a:r>
            <a:r>
              <a:rPr lang="zh-CN" altLang="en-US">
                <a:sym typeface="+mn-ea"/>
              </a:rPr>
              <a:t>的曲边，为了能够将各种角度的障碍块都轻松地控制住。减小操作难度，保护伺服电机。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就像这样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为了保护伺服电机不被角度刁钻的障碍块卡坏，我们特意在伺服上安装了一个固定转轴的部件，让它的转轴始终固定，不受力。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我用了</a:t>
            </a:r>
            <a:r>
              <a:rPr lang="en-US" altLang="zh-CN">
                <a:sym typeface="+mn-ea"/>
              </a:rPr>
              <a:t>4X4</a:t>
            </a:r>
            <a:r>
              <a:rPr lang="zh-CN" altLang="en-US">
                <a:sym typeface="+mn-ea"/>
              </a:rPr>
              <a:t>的方格地作为模型</a:t>
            </a:r>
            <a:endParaRPr lang="zh-CN" altLang="en-US"/>
          </a:p>
          <a:p>
            <a:r>
              <a:rPr lang="zh-CN" altLang="en-US">
                <a:sym typeface="+mn-ea"/>
              </a:rPr>
              <a:t>对于每一个方块，计算复位需要的开销，就是机器人需要走的步数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算法核心是选择下一个待复位的障碍块。</a:t>
            </a:r>
            <a:endParaRPr lang="zh-CN" altLang="en-US"/>
          </a:p>
          <a:p>
            <a:r>
              <a:rPr lang="zh-CN" altLang="en-US">
                <a:sym typeface="+mn-ea"/>
              </a:rPr>
              <a:t>从本机器人位置开始查找，先判断本位置的方块是否需要移动</a:t>
            </a:r>
            <a:endParaRPr lang="zh-CN" altLang="en-US"/>
          </a:p>
          <a:p>
            <a:r>
              <a:rPr lang="zh-CN" altLang="en-US">
                <a:sym typeface="+mn-ea"/>
              </a:rPr>
              <a:t>若不需要，就查找距离一步位置的所有块，选择其中开销最小的块作为下一个目标</a:t>
            </a:r>
            <a:endParaRPr lang="zh-CN" altLang="en-US"/>
          </a:p>
          <a:p>
            <a:r>
              <a:rPr lang="zh-CN" altLang="en-US">
                <a:sym typeface="+mn-ea"/>
              </a:rPr>
              <a:t>若还未找到未操作的块，就扩大范围，查找距离两步位置的所有块，选择其中开销最小的作为下一个目标。</a:t>
            </a:r>
            <a:endParaRPr lang="zh-CN" altLang="en-US"/>
          </a:p>
          <a:p>
            <a:r>
              <a:rPr lang="zh-CN" altLang="en-US">
                <a:sym typeface="+mn-ea"/>
              </a:rPr>
              <a:t>以此类推</a:t>
            </a:r>
            <a:endParaRPr lang="zh-CN" altLang="en-US"/>
          </a:p>
          <a:p>
            <a:r>
              <a:rPr lang="zh-CN" altLang="en-US">
                <a:sym typeface="+mn-ea"/>
              </a:rPr>
              <a:t>直到所有块都被操作过，程序结束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最开始发的Demo版本的代码单独控制底盘模式没有初始化四个底盘电机PID，所以底盘不能正常运行，于是我在void chassis_pid_param_init(void)中加上了。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激光切割双层碳板，提高坚固度，柔韧度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激光切割双层碳板，提高坚固度，柔韧度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包围式四轮安放，有效防护冲击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包围式四轮安放，有效防护冲击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云台支架设计图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包围式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轴安放，安全而稳定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右侧放置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pitch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轴电机，方便而稳定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05BPTFNgw1f192cavf09j31e01e0jvf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 l="35719" t="31250" r="33281" b="38144"/>
          <a:stretch>
            <a:fillRect/>
          </a:stretch>
        </p:blipFill>
        <p:spPr>
          <a:xfrm>
            <a:off x="421069" y="306131"/>
            <a:ext cx="582231" cy="57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  <p:pic>
        <p:nvPicPr>
          <p:cNvPr id="5" name="图片 4" descr="005BPTFNgw1f192cavf09j31e01e0jvf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rcRect l="35719" t="31250" r="33281" b="38144"/>
          <a:stretch>
            <a:fillRect/>
          </a:stretch>
        </p:blipFill>
        <p:spPr>
          <a:xfrm>
            <a:off x="421069" y="306131"/>
            <a:ext cx="582231" cy="57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pic>
        <p:nvPicPr>
          <p:cNvPr id="6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999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512000" y="0"/>
            <a:ext cx="4680000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4" y="6371912"/>
            <a:ext cx="470191" cy="270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1629000"/>
            <a:ext cx="6096000" cy="3600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11" y="6335974"/>
            <a:ext cx="684505" cy="39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8593"/>
            <a:ext cx="10515600" cy="455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B5FAA"/>
                </a:solidFill>
              </a:defRPr>
            </a:lvl1pPr>
          </a:lstStyle>
          <a:p>
            <a:fld id="{FD1FA0E6-E053-4AE2-95C4-BF1D3E715769}" type="datetimeFigureOut">
              <a:rPr lang="zh-TW" altLang="en-US" smtClean="0"/>
            </a:fld>
            <a:endParaRPr lang="zh-TW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B5FAA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B5FAA"/>
                </a:solidFill>
              </a:defRPr>
            </a:lvl1pPr>
          </a:lstStyle>
          <a:p>
            <a:fld id="{3948E7FE-B4FE-4464-B9F7-57BC1FFE2AA3}" type="slidenum">
              <a:rPr lang="zh-TW" altLang="en-US" smtClean="0"/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B5FAA"/>
          </a:solidFill>
          <a:latin typeface="Dji-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B5FAA"/>
          </a:solidFill>
          <a:latin typeface="Dji-Demi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5FAA"/>
          </a:solidFill>
          <a:latin typeface="Dji-Demi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B5FAA"/>
          </a:solidFill>
          <a:latin typeface="Dji-Demi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5849" y="364108"/>
            <a:ext cx="6613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1B88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zh-CN" altLang="en-US" sz="2800" b="1" dirty="0" smtClean="0">
                <a:solidFill>
                  <a:srgbClr val="1B88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高中生冬令营  结营答辩</a:t>
            </a:r>
            <a:endParaRPr lang="zh-CN" altLang="en-US" sz="2800" b="1" dirty="0">
              <a:solidFill>
                <a:srgbClr val="1B88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019810"/>
            <a:ext cx="8999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</a:rPr>
              <a:t>为什么过了样例还不队</a:t>
            </a:r>
            <a:endParaRPr lang="zh-CN" altLang="en-US" sz="54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160" y="2524760"/>
            <a:ext cx="11410315" cy="4215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dirty="0">
                <a:solidFill>
                  <a:srgbClr val="1B88C9"/>
                </a:solidFill>
                <a:latin typeface="Dji-Bold"/>
                <a:sym typeface="+mn-ea"/>
              </a:rPr>
              <a:t>嵌入式 </a:t>
            </a:r>
            <a:r>
              <a:rPr lang="en-US" altLang="zh-CN" sz="4000" dirty="0">
                <a:solidFill>
                  <a:srgbClr val="1B88C9"/>
                </a:solidFill>
                <a:latin typeface="Dji-Bold"/>
                <a:sym typeface="+mn-ea"/>
              </a:rPr>
              <a:t>&amp; </a:t>
            </a:r>
            <a:r>
              <a:rPr lang="zh-CN" altLang="en-US" sz="4000" dirty="0">
                <a:solidFill>
                  <a:srgbClr val="1B88C9"/>
                </a:solidFill>
                <a:latin typeface="Dji-Bold"/>
                <a:sym typeface="+mn-ea"/>
              </a:rPr>
              <a:t>算法：</a:t>
            </a:r>
            <a:r>
              <a:rPr lang="zh-CN" alt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邴小斐</a:t>
            </a:r>
            <a:endParaRPr lang="zh-CN" altLang="en-US" sz="4000" dirty="0">
              <a:solidFill>
                <a:srgbClr val="1B88C9"/>
              </a:solidFill>
              <a:latin typeface="Dji-Bold"/>
              <a:sym typeface="+mn-ea"/>
            </a:endParaRPr>
          </a:p>
          <a:p>
            <a:r>
              <a:rPr lang="zh-CN" altLang="en-US" sz="4000" dirty="0">
                <a:solidFill>
                  <a:srgbClr val="1B88C9"/>
                </a:solidFill>
                <a:latin typeface="Dji-Bold"/>
                <a:sym typeface="+mn-ea"/>
              </a:rPr>
              <a:t>机械：</a:t>
            </a:r>
            <a:endParaRPr lang="en-US" altLang="zh-CN" sz="40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r>
              <a:rPr lang="en-US" altLang="zh-CN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 	</a:t>
            </a:r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李秉翃</a:t>
            </a:r>
            <a:r>
              <a:rPr lang="en-US" altLang="zh-CN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			</a:t>
            </a:r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黄俊恺</a:t>
            </a:r>
            <a:r>
              <a:rPr lang="en-US" altLang="zh-CN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			李</a:t>
            </a:r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国良 </a:t>
            </a:r>
            <a:endParaRPr lang="zh-CN" altLang="en-US" sz="44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 </a:t>
            </a:r>
            <a:r>
              <a:rPr lang="en-US" altLang="zh-CN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	</a:t>
            </a:r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杨立之</a:t>
            </a:r>
            <a:r>
              <a:rPr lang="en-US" altLang="zh-CN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			</a:t>
            </a:r>
            <a:r>
              <a:rPr lang="zh-CN" alt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王洪玺</a:t>
            </a:r>
            <a:endParaRPr lang="zh-CN" altLang="en-US" sz="44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Dji-Bold"/>
                <a:sym typeface="+mn-ea"/>
              </a:rPr>
              <a:t>李子元</a:t>
            </a:r>
            <a:endParaRPr lang="zh-CN" altLang="en-US" sz="4000" b="1" dirty="0">
              <a:solidFill>
                <a:schemeClr val="bg1">
                  <a:lumMod val="65000"/>
                  <a:lumOff val="35000"/>
                </a:schemeClr>
              </a:solidFill>
              <a:latin typeface="Dji-Bold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946765" y="363855"/>
            <a:ext cx="836930" cy="775335"/>
          </a:xfrm>
          <a:prstGeom prst="ellipse">
            <a:avLst/>
          </a:prstGeom>
          <a:solidFill>
            <a:srgbClr val="1B8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ln>
                  <a:noFill/>
                </a:ln>
                <a:solidFill>
                  <a:srgbClr val="ECECED"/>
                </a:solidFill>
                <a:sym typeface="+mn-ea"/>
              </a:rPr>
              <a:t>6</a:t>
            </a:r>
            <a:r>
              <a:rPr lang="zh-CN" altLang="en-US" sz="2000" b="1">
                <a:ln>
                  <a:noFill/>
                </a:ln>
                <a:solidFill>
                  <a:srgbClr val="ECECED"/>
                </a:solidFill>
                <a:sym typeface="+mn-ea"/>
              </a:rPr>
              <a:t>组</a:t>
            </a:r>
            <a:endParaRPr lang="zh-CN" altLang="en-US" sz="2000" b="1">
              <a:ln>
                <a:noFill/>
              </a:ln>
              <a:solidFill>
                <a:srgbClr val="ECECED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：云台部分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950085" y="1347470"/>
            <a:ext cx="3880485" cy="2338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8045" y="4025900"/>
            <a:ext cx="3503930" cy="2112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3012440" y="3686175"/>
            <a:ext cx="7183755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000125"/>
            <a:r>
              <a:rPr lang="zh-TW" altLang="en-US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云台底架                                                  </a:t>
            </a:r>
            <a:r>
              <a:rPr lang="zh-TW" altLang="en-US" sz="1050" b="0" i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TW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pitch</a:t>
            </a:r>
            <a:r>
              <a:rPr lang="zh-TW" altLang="en-US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轴电机侧</a:t>
            </a:r>
            <a:endParaRPr lang="zh-TW" altLang="en-US" sz="1050" b="0" i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6737985" y="1347470"/>
            <a:ext cx="3958590" cy="2339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759575" y="3989070"/>
            <a:ext cx="4044950" cy="2185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1823085" y="6338570"/>
            <a:ext cx="8545830" cy="252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altLang="zh-TW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pitch</a:t>
            </a:r>
            <a:r>
              <a:rPr lang="zh-TW" altLang="en-US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轴限位件侧                                                          </a:t>
            </a:r>
            <a:r>
              <a:rPr lang="zh-TW" altLang="en-US" sz="1050" b="0" i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    </a:t>
            </a:r>
            <a:r>
              <a:rPr lang="zh-TW" altLang="en-US" sz="105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云台架装配</a:t>
            </a:r>
            <a:endParaRPr lang="zh-TW" altLang="en-US" sz="1050" b="0" i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：云台部分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3" name="图片 2" descr="566265047554429524"/>
          <p:cNvPicPr>
            <a:picLocks noChangeAspect="1"/>
          </p:cNvPicPr>
          <p:nvPr/>
        </p:nvPicPr>
        <p:blipFill>
          <a:blip r:embed="rId1"/>
          <a:srcRect l="31297" t="11402" r="6367" b="3600"/>
          <a:stretch>
            <a:fillRect/>
          </a:stretch>
        </p:blipFill>
        <p:spPr>
          <a:xfrm>
            <a:off x="741045" y="1261745"/>
            <a:ext cx="6924675" cy="5029835"/>
          </a:xfrm>
          <a:prstGeom prst="rect">
            <a:avLst/>
          </a:prstGeom>
        </p:spPr>
      </p:pic>
      <p:pic>
        <p:nvPicPr>
          <p:cNvPr id="4" name="图片 3" descr="451428694991324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770" y="1261745"/>
            <a:ext cx="3037205" cy="502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：云台部分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2" name="图片 1" descr="496128027751009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3618865" y="-327660"/>
            <a:ext cx="4953635" cy="799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95256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：云台部分 供弹仓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0295" y="1390650"/>
            <a:ext cx="526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第一代弹仓（李国良）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79145" y="2694305"/>
            <a:ext cx="3893185" cy="2225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5229225" y="2546033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en-US" altLang="zh-TW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3330" y="2694305"/>
            <a:ext cx="3435985" cy="2225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8869680" y="2694305"/>
            <a:ext cx="2867025" cy="2219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95256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：云台部分 供弹仓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0820" y="12611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第二代弹仓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10210"/>
          <a:stretch>
            <a:fillRect/>
          </a:stretch>
        </p:blipFill>
        <p:spPr>
          <a:xfrm>
            <a:off x="1634490" y="1629410"/>
            <a:ext cx="8923655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 descr="1834903935840815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60" y="4201160"/>
            <a:ext cx="3098800" cy="232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95256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2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：云台部分 供弹仓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43300" y="1000125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第二代弹仓（黄俊恺）</a:t>
            </a:r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4" name="图片 3" descr="弹仓底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115" y="1583690"/>
            <a:ext cx="4523740" cy="2578100"/>
          </a:xfrm>
          <a:prstGeom prst="rect">
            <a:avLst/>
          </a:prstGeom>
        </p:spPr>
      </p:pic>
      <p:pic>
        <p:nvPicPr>
          <p:cNvPr id="5" name="图片 4" descr="总结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70" y="1583690"/>
            <a:ext cx="3944620" cy="2578100"/>
          </a:xfrm>
          <a:prstGeom prst="rect">
            <a:avLst/>
          </a:prstGeom>
        </p:spPr>
      </p:pic>
      <p:pic>
        <p:nvPicPr>
          <p:cNvPr id="13" name="图片 13" descr="269119044202464675"/>
          <p:cNvPicPr>
            <a:picLocks noChangeAspect="1"/>
          </p:cNvPicPr>
          <p:nvPr/>
        </p:nvPicPr>
        <p:blipFill>
          <a:blip r:embed="rId3"/>
          <a:srcRect l="18946" t="15631" b="8295"/>
          <a:stretch>
            <a:fillRect/>
          </a:stretch>
        </p:blipFill>
        <p:spPr>
          <a:xfrm>
            <a:off x="3674110" y="4293870"/>
            <a:ext cx="4559300" cy="24060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7775" y="3014345"/>
            <a:ext cx="7157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 dirty="0" smtClean="0">
                <a:solidFill>
                  <a:srgbClr val="0B5FAA"/>
                </a:solidFill>
                <a:latin typeface="Dji-Bold"/>
              </a:rPr>
              <a:t>机械爪</a:t>
            </a:r>
            <a:endParaRPr lang="zh-CN" altLang="en-US" sz="6000" b="1" dirty="0" smtClean="0">
              <a:solidFill>
                <a:srgbClr val="0B5FAA"/>
              </a:solidFill>
              <a:latin typeface="Dj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36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3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：机械爪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3" name="图片 2" descr="801608567463575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215" y="1087755"/>
            <a:ext cx="4109085" cy="5479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26300" y="2459990"/>
            <a:ext cx="47548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solidFill>
                  <a:srgbClr val="137ABC"/>
                </a:solidFill>
              </a:rPr>
              <a:t>第二代机械爪</a:t>
            </a:r>
            <a:endParaRPr lang="zh-CN" altLang="en-US" sz="6000">
              <a:solidFill>
                <a:srgbClr val="137ABC"/>
              </a:solidFill>
            </a:endParaRPr>
          </a:p>
          <a:p>
            <a:pPr algn="ctr"/>
            <a:r>
              <a:rPr lang="zh-CN" altLang="en-US" sz="4400">
                <a:solidFill>
                  <a:srgbClr val="137ABC"/>
                </a:solidFill>
              </a:rPr>
              <a:t>黄俊恺</a:t>
            </a:r>
            <a:endParaRPr lang="zh-CN" altLang="en-US" sz="4400">
              <a:solidFill>
                <a:srgbClr val="137AB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36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3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：机械爪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2770" y="3193415"/>
            <a:ext cx="7993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rgbClr val="137ABC"/>
                </a:solidFill>
              </a:rPr>
              <a:t>前部夹具。？</a:t>
            </a:r>
            <a:endParaRPr lang="zh-CN" altLang="en-US" sz="5400">
              <a:solidFill>
                <a:srgbClr val="137ABC"/>
              </a:solidFill>
            </a:endParaRPr>
          </a:p>
        </p:txBody>
      </p:sp>
      <p:pic>
        <p:nvPicPr>
          <p:cNvPr id="3" name="图片 2" descr="3624993126721500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605" y="1276350"/>
            <a:ext cx="6964680" cy="5223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95285" y="2285365"/>
            <a:ext cx="42976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solidFill>
                  <a:srgbClr val="137ABC"/>
                </a:solidFill>
              </a:rPr>
              <a:t>第一代机械爪</a:t>
            </a:r>
            <a:endParaRPr lang="zh-CN" altLang="en-US" sz="5400">
              <a:solidFill>
                <a:srgbClr val="137ABC"/>
              </a:solidFill>
            </a:endParaRPr>
          </a:p>
          <a:p>
            <a:pPr algn="ctr"/>
            <a:r>
              <a:rPr lang="zh-CN" altLang="en-US" sz="3600">
                <a:solidFill>
                  <a:srgbClr val="137ABC"/>
                </a:solidFill>
              </a:rPr>
              <a:t>邴小斐</a:t>
            </a:r>
            <a:endParaRPr lang="zh-CN" altLang="en-US" sz="3600">
              <a:solidFill>
                <a:srgbClr val="137AB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36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3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：机械爪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2770" y="3193415"/>
            <a:ext cx="7993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rgbClr val="137ABC"/>
                </a:solidFill>
              </a:rPr>
              <a:t>前部夹具。？</a:t>
            </a:r>
            <a:endParaRPr lang="zh-CN" altLang="en-US" sz="5400">
              <a:solidFill>
                <a:srgbClr val="137ABC"/>
              </a:solidFill>
            </a:endParaRPr>
          </a:p>
        </p:txBody>
      </p:sp>
      <p:pic>
        <p:nvPicPr>
          <p:cNvPr id="15" name="图片 1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3050" y="1212850"/>
            <a:ext cx="9105900" cy="512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4206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2018高中生冬令营</a:t>
            </a:r>
            <a:endParaRPr lang="zh-CN" altLang="en-US" sz="3600" b="1" dirty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4235" y="1174115"/>
            <a:ext cx="8717915" cy="5569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bg1"/>
                </a:solidFill>
              </a:rPr>
              <a:t>一、战车结构</a:t>
            </a:r>
            <a:endParaRPr lang="zh-CN" altLang="en-US" sz="4800" b="1">
              <a:solidFill>
                <a:schemeClr val="bg1"/>
              </a:solidFill>
            </a:endParaRPr>
          </a:p>
          <a:p>
            <a:pPr algn="l"/>
            <a:r>
              <a:rPr lang="en-US" altLang="zh-CN" sz="3200">
                <a:solidFill>
                  <a:srgbClr val="1B88C9"/>
                </a:solidFill>
                <a:sym typeface="+mn-ea"/>
              </a:rPr>
              <a:t>	</a:t>
            </a:r>
            <a:r>
              <a:rPr lang="en-US" altLang="zh-CN" sz="4000">
                <a:solidFill>
                  <a:srgbClr val="1B88C9"/>
                </a:solidFill>
                <a:sym typeface="+mn-ea"/>
              </a:rPr>
              <a:t>1</a:t>
            </a:r>
            <a:r>
              <a:rPr lang="zh-CN" altLang="en-US" sz="4000">
                <a:solidFill>
                  <a:srgbClr val="1B88C9"/>
                </a:solidFill>
                <a:sym typeface="+mn-ea"/>
              </a:rPr>
              <a:t>、底盘运动</a:t>
            </a:r>
            <a:endParaRPr lang="zh-CN" altLang="en-US" sz="4000">
              <a:solidFill>
                <a:srgbClr val="1B88C9"/>
              </a:solidFill>
              <a:sym typeface="+mn-ea"/>
            </a:endParaRPr>
          </a:p>
          <a:p>
            <a:pPr algn="l"/>
            <a:r>
              <a:rPr lang="en-US" altLang="zh-CN" sz="4000">
                <a:solidFill>
                  <a:srgbClr val="1B88C9"/>
                </a:solidFill>
                <a:sym typeface="+mn-ea"/>
              </a:rPr>
              <a:t>	2</a:t>
            </a:r>
            <a:r>
              <a:rPr lang="zh-CN" altLang="en-US" sz="4000">
                <a:solidFill>
                  <a:srgbClr val="1B88C9"/>
                </a:solidFill>
                <a:sym typeface="+mn-ea"/>
              </a:rPr>
              <a:t>、云台部分</a:t>
            </a:r>
            <a:endParaRPr lang="zh-CN" altLang="en-US" sz="4000">
              <a:solidFill>
                <a:srgbClr val="1B88C9"/>
              </a:solidFill>
              <a:sym typeface="+mn-ea"/>
            </a:endParaRPr>
          </a:p>
          <a:p>
            <a:pPr algn="l"/>
            <a:r>
              <a:rPr lang="en-US" altLang="zh-CN" sz="4000">
                <a:solidFill>
                  <a:srgbClr val="1B88C9"/>
                </a:solidFill>
                <a:sym typeface="+mn-ea"/>
              </a:rPr>
              <a:t>	3</a:t>
            </a:r>
            <a:r>
              <a:rPr lang="zh-CN" altLang="en-US" sz="4000">
                <a:solidFill>
                  <a:srgbClr val="1B88C9"/>
                </a:solidFill>
                <a:sym typeface="+mn-ea"/>
              </a:rPr>
              <a:t>、机械爪</a:t>
            </a:r>
            <a:endParaRPr lang="zh-CN" altLang="en-US" sz="4000" b="1">
              <a:solidFill>
                <a:srgbClr val="1B88C9"/>
              </a:solidFill>
              <a:sym typeface="+mn-ea"/>
            </a:endParaRPr>
          </a:p>
          <a:p>
            <a:pPr algn="l"/>
            <a:r>
              <a:rPr lang="zh-CN" altLang="en-US" sz="4800" b="1">
                <a:solidFill>
                  <a:schemeClr val="bg1"/>
                </a:solidFill>
                <a:sym typeface="+mn-ea"/>
              </a:rPr>
              <a:t>二、嵌入式</a:t>
            </a:r>
            <a:r>
              <a:rPr lang="en-US" altLang="zh-CN" sz="4800" b="1">
                <a:solidFill>
                  <a:schemeClr val="bg1"/>
                </a:solidFill>
                <a:sym typeface="+mn-ea"/>
              </a:rPr>
              <a:t>&amp;</a:t>
            </a:r>
            <a:r>
              <a:rPr lang="zh-CN" altLang="en-US" sz="4800" b="1">
                <a:solidFill>
                  <a:schemeClr val="bg1"/>
                </a:solidFill>
                <a:sym typeface="+mn-ea"/>
              </a:rPr>
              <a:t>算法</a:t>
            </a:r>
            <a:endParaRPr lang="zh-CN" altLang="en-US" sz="4800" b="1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6000">
                <a:solidFill>
                  <a:srgbClr val="1B88C9"/>
                </a:solidFill>
                <a:sym typeface="+mn-ea"/>
              </a:rPr>
              <a:t>	</a:t>
            </a:r>
            <a:r>
              <a:rPr lang="zh-CN" altLang="en-US" sz="4000">
                <a:solidFill>
                  <a:srgbClr val="1B88C9"/>
                </a:solidFill>
                <a:sym typeface="+mn-ea"/>
              </a:rPr>
              <a:t>1、嵌入式</a:t>
            </a:r>
            <a:endParaRPr lang="zh-CN" altLang="en-US" sz="4000">
              <a:solidFill>
                <a:srgbClr val="1B88C9"/>
              </a:solidFill>
              <a:sym typeface="+mn-ea"/>
            </a:endParaRPr>
          </a:p>
          <a:p>
            <a:pPr algn="l"/>
            <a:r>
              <a:rPr lang="en-US" altLang="zh-CN" sz="4000">
                <a:solidFill>
                  <a:srgbClr val="1B88C9"/>
                </a:solidFill>
                <a:sym typeface="+mn-ea"/>
              </a:rPr>
              <a:t>	2</a:t>
            </a:r>
            <a:r>
              <a:rPr lang="zh-CN" altLang="en-US" sz="4000">
                <a:solidFill>
                  <a:srgbClr val="1B88C9"/>
                </a:solidFill>
                <a:sym typeface="+mn-ea"/>
              </a:rPr>
              <a:t>、连连看算法</a:t>
            </a:r>
            <a:endParaRPr lang="zh-CN" altLang="en-US" sz="4000">
              <a:solidFill>
                <a:srgbClr val="1B88C9"/>
              </a:solidFill>
              <a:sym typeface="+mn-ea"/>
            </a:endParaRPr>
          </a:p>
          <a:p>
            <a:pPr algn="l"/>
            <a:endParaRPr lang="zh-CN" altLang="en-US" sz="4000">
              <a:solidFill>
                <a:srgbClr val="1B88C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36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3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：机械爪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5" name="图片 4" descr="9181015101877344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1197610"/>
            <a:ext cx="3850005" cy="5134610"/>
          </a:xfrm>
          <a:prstGeom prst="rect">
            <a:avLst/>
          </a:prstGeom>
        </p:spPr>
      </p:pic>
      <p:pic>
        <p:nvPicPr>
          <p:cNvPr id="8" name="图片 7" descr="460528072100167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10" y="1197610"/>
            <a:ext cx="3855720" cy="514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3609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3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：机械爪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2" name="图片 1" descr="394322035709342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710" y="1646555"/>
            <a:ext cx="3339465" cy="4453255"/>
          </a:xfrm>
          <a:prstGeom prst="rect">
            <a:avLst/>
          </a:prstGeom>
        </p:spPr>
      </p:pic>
      <p:pic>
        <p:nvPicPr>
          <p:cNvPr id="3" name="图片 2" descr="250704101467769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" y="1646555"/>
            <a:ext cx="3325495" cy="4434205"/>
          </a:xfrm>
          <a:prstGeom prst="rect">
            <a:avLst/>
          </a:prstGeom>
        </p:spPr>
      </p:pic>
      <p:pic>
        <p:nvPicPr>
          <p:cNvPr id="4" name="图片 3" descr="8147675959177744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70" y="1638300"/>
            <a:ext cx="3352165" cy="446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658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一代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连连看算法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211070" y="1953260"/>
          <a:ext cx="2928620" cy="2951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32155"/>
                <a:gridCol w="732155"/>
                <a:gridCol w="732155"/>
                <a:gridCol w="732155"/>
              </a:tblGrid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4635500" y="438848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407285" y="2921000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852420" y="52317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方块位置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361565" y="590994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852420" y="5870575"/>
            <a:ext cx="1566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对应</a:t>
            </a:r>
            <a:r>
              <a:rPr lang="en-US" altLang="zh-CN">
                <a:solidFill>
                  <a:schemeClr val="bg1"/>
                </a:solidFill>
              </a:rPr>
              <a:t>RFID</a:t>
            </a:r>
            <a:r>
              <a:rPr lang="zh-CN" altLang="en-US">
                <a:solidFill>
                  <a:schemeClr val="bg1"/>
                </a:solidFill>
              </a:rPr>
              <a:t>位置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361565" y="527113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上箭头 36"/>
          <p:cNvSpPr/>
          <p:nvPr/>
        </p:nvSpPr>
        <p:spPr>
          <a:xfrm>
            <a:off x="4664075" y="3886835"/>
            <a:ext cx="231775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上箭头 37"/>
          <p:cNvSpPr/>
          <p:nvPr/>
        </p:nvSpPr>
        <p:spPr>
          <a:xfrm>
            <a:off x="4664710" y="3230880"/>
            <a:ext cx="231775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 rot="16200000">
            <a:off x="4260215" y="2867025"/>
            <a:ext cx="231775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上箭头 39"/>
          <p:cNvSpPr/>
          <p:nvPr/>
        </p:nvSpPr>
        <p:spPr>
          <a:xfrm rot="16200000">
            <a:off x="3559175" y="2867660"/>
            <a:ext cx="231775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上箭头 40"/>
          <p:cNvSpPr/>
          <p:nvPr/>
        </p:nvSpPr>
        <p:spPr>
          <a:xfrm rot="16200000">
            <a:off x="2852420" y="2867025"/>
            <a:ext cx="231775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812280" y="3181350"/>
            <a:ext cx="1821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cost = 5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连连看算法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35685" y="2176145"/>
          <a:ext cx="2928620" cy="2951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32155"/>
                <a:gridCol w="732155"/>
                <a:gridCol w="732155"/>
                <a:gridCol w="732155"/>
              </a:tblGrid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4489450" y="2176145"/>
          <a:ext cx="2928620" cy="2951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32155"/>
                <a:gridCol w="732155"/>
                <a:gridCol w="732155"/>
                <a:gridCol w="732155"/>
              </a:tblGrid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7939405" y="2176145"/>
          <a:ext cx="2928620" cy="2951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32155"/>
                <a:gridCol w="732155"/>
                <a:gridCol w="732155"/>
                <a:gridCol w="732155"/>
              </a:tblGrid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378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椭圆 6"/>
          <p:cNvSpPr/>
          <p:nvPr/>
        </p:nvSpPr>
        <p:spPr>
          <a:xfrm>
            <a:off x="2740660" y="314388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178550" y="314388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624695" y="314388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178550" y="2411730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913880" y="314388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178550" y="3878580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436870" y="314388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884285" y="314388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624695" y="2411730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346690" y="314388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624695" y="3878580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884285" y="3878580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884285" y="2411730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624695" y="4613910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158480" y="3143885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346690" y="3878580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346690" y="2411730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158480" y="5696585"/>
            <a:ext cx="289560" cy="28956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685665" y="5696585"/>
            <a:ext cx="289560" cy="2895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271270" y="5696585"/>
            <a:ext cx="289560" cy="2895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22755" y="56572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本机器人位置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76520" y="565721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距离一步的位置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12175" y="565721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距离两步的位置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2770" y="2875915"/>
            <a:ext cx="8505825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</a:rPr>
              <a:t>二、嵌入式 </a:t>
            </a:r>
            <a:r>
              <a:rPr lang="en-US" altLang="zh-CN" sz="6600" b="1">
                <a:solidFill>
                  <a:schemeClr val="bg1"/>
                </a:solidFill>
              </a:rPr>
              <a:t>&amp; </a:t>
            </a:r>
            <a:r>
              <a:rPr lang="zh-CN" altLang="en-US" sz="6600" b="1">
                <a:solidFill>
                  <a:schemeClr val="bg1"/>
                </a:solidFill>
              </a:rPr>
              <a:t>算法</a:t>
            </a:r>
            <a:endParaRPr lang="zh-CN" altLang="en-US" sz="6600" b="1">
              <a:solidFill>
                <a:schemeClr val="bg1"/>
              </a:solidFill>
            </a:endParaRPr>
          </a:p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邴小斐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4884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嵌入式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2" name="图片 1" descr="TIM截图20180212011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912495"/>
            <a:ext cx="5359400" cy="6639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4884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嵌入式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480060"/>
            <a:ext cx="9084945" cy="697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7775" y="3014345"/>
            <a:ext cx="7157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 dirty="0" smtClean="0">
                <a:solidFill>
                  <a:srgbClr val="0B5FAA"/>
                </a:solidFill>
                <a:latin typeface="Dji-Bold"/>
              </a:rPr>
              <a:t>连连看算法</a:t>
            </a:r>
            <a:endParaRPr lang="zh-CN" altLang="en-US" sz="6000" b="1" dirty="0" smtClean="0">
              <a:solidFill>
                <a:srgbClr val="0B5FAA"/>
              </a:solidFill>
              <a:latin typeface="Dj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挑战赛比赛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连连看算法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pic>
        <p:nvPicPr>
          <p:cNvPr id="5" name="图片 4" descr="微信截图_201802121219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217295"/>
            <a:ext cx="5312410" cy="545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737096" y="3150853"/>
            <a:ext cx="4717992" cy="556890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sz="6600" dirty="0" smtClean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7200" b="1" dirty="0" smtClean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</a:t>
            </a:r>
            <a:r>
              <a:rPr lang="en-US" altLang="zh-CN" sz="7200" b="1" dirty="0" smtClean="0">
                <a:solidFill>
                  <a:srgbClr val="59595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br>
              <a:rPr lang="en-US" altLang="zh-CN" sz="6600" dirty="0">
                <a:solidFill>
                  <a:srgbClr val="595959"/>
                </a:solidFill>
              </a:rPr>
            </a:br>
            <a:endParaRPr lang="zh-CN" altLang="en-US" sz="6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4206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2018高中生冬令营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3955" y="2875280"/>
            <a:ext cx="70389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</a:rPr>
              <a:t>一、战车结构</a:t>
            </a:r>
            <a:endParaRPr lang="zh-CN" altLang="en-US" sz="6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8138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0B5FAA"/>
                </a:solidFill>
                <a:latin typeface="Dji-Bold"/>
                <a:sym typeface="+mn-ea"/>
              </a:rPr>
              <a:t>2对抗赛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  <a:sym typeface="+mn-ea"/>
              </a:rPr>
              <a:t>1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  <a:sym typeface="+mn-ea"/>
              </a:rPr>
              <a:t>：底盘运动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74900" y="2656840"/>
            <a:ext cx="715708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dirty="0" smtClean="0">
                <a:solidFill>
                  <a:srgbClr val="0B5FAA"/>
                </a:solidFill>
                <a:latin typeface="Dji-Bold"/>
              </a:rPr>
              <a:t>底盘运动</a:t>
            </a:r>
            <a:endParaRPr lang="zh-CN" altLang="en-US" sz="6600" b="1" dirty="0" smtClean="0">
              <a:solidFill>
                <a:srgbClr val="0B5FAA"/>
              </a:solidFill>
              <a:latin typeface="Dji-Bold"/>
            </a:endParaRPr>
          </a:p>
          <a:p>
            <a:pPr algn="ctr"/>
            <a:r>
              <a:rPr lang="zh-CN" altLang="en-US" sz="4400" b="1" dirty="0" smtClean="0">
                <a:solidFill>
                  <a:srgbClr val="0B5FAA"/>
                </a:solidFill>
                <a:latin typeface="Dji-Bold"/>
              </a:rPr>
              <a:t>李秉翃</a:t>
            </a:r>
            <a:endParaRPr lang="zh-CN" altLang="en-US" sz="4400" b="1" dirty="0" smtClean="0">
              <a:solidFill>
                <a:srgbClr val="0B5FAA"/>
              </a:solidFill>
              <a:latin typeface="Dj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1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：底盘运动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2770" y="3193415"/>
            <a:ext cx="7993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rgbClr val="137ABC"/>
                </a:solidFill>
              </a:rPr>
              <a:t>底盘运动</a:t>
            </a:r>
            <a:endParaRPr lang="zh-CN" altLang="en-US" sz="5400">
              <a:solidFill>
                <a:srgbClr val="137ABC"/>
              </a:solidFill>
            </a:endParaRPr>
          </a:p>
        </p:txBody>
      </p:sp>
      <p:pic>
        <p:nvPicPr>
          <p:cNvPr id="3" name="图片 2" descr="650922223798198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001395"/>
            <a:ext cx="11454765" cy="530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1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：底盘运动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4120" y="2757805"/>
            <a:ext cx="4530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底盘运动：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双层底盘结构，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3809448038176073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996315"/>
            <a:ext cx="9893300" cy="556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7818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1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：底盘运动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4120" y="2757805"/>
            <a:ext cx="4530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底盘运动：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双层底盘结构，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5" descr="C:\Users\Abraham\AppData\Local\Temp\WeChat Files\7199183636094667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905" y="929005"/>
            <a:ext cx="10410825" cy="563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8875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挑战赛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——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战车结构</a:t>
            </a:r>
            <a:r>
              <a:rPr lang="en-US" altLang="zh-CN" sz="3600" b="1" dirty="0" smtClean="0">
                <a:solidFill>
                  <a:srgbClr val="0B5FAA"/>
                </a:solidFill>
                <a:latin typeface="Dji-Bold"/>
              </a:rPr>
              <a:t>1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：底盘圆角分析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4120" y="2757805"/>
            <a:ext cx="4530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底盘运动：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双层底盘结构，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4" name="图片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685" y="912495"/>
            <a:ext cx="9351645" cy="58254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005060" y="1557020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solidFill>
                  <a:srgbClr val="137ABC"/>
                </a:solidFill>
                <a:sym typeface="+mn-ea"/>
              </a:rPr>
              <a:t>李国良</a:t>
            </a:r>
            <a:endParaRPr lang="zh-CN" altLang="en-US" sz="4800" b="1">
              <a:solidFill>
                <a:srgbClr val="137ABC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271178" y="996419"/>
            <a:ext cx="9364901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271178" y="330420"/>
            <a:ext cx="0" cy="500985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28225" y="267581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Dji-Bold"/>
              </a:rPr>
              <a:t>对抗赛</a:t>
            </a:r>
            <a:r>
              <a:rPr lang="zh-CN" altLang="en-US" sz="3600" b="1" dirty="0" smtClean="0">
                <a:solidFill>
                  <a:srgbClr val="0B5FAA"/>
                </a:solidFill>
                <a:latin typeface="Dji-Bold"/>
              </a:rPr>
              <a:t>比赛</a:t>
            </a:r>
            <a:endParaRPr lang="zh-CN" altLang="en-US" sz="3600" b="1" dirty="0" smtClean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7775" y="3014345"/>
            <a:ext cx="71570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 dirty="0" smtClean="0">
                <a:solidFill>
                  <a:srgbClr val="0B5FAA"/>
                </a:solidFill>
                <a:latin typeface="Dji-Bold"/>
              </a:rPr>
              <a:t>云台部分</a:t>
            </a:r>
            <a:endParaRPr lang="zh-CN" altLang="en-US" sz="6000" b="1" dirty="0" smtClean="0">
              <a:solidFill>
                <a:srgbClr val="0B5FAA"/>
              </a:solidFill>
              <a:latin typeface="Dj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D95B5B"/>
      </a:hlink>
      <a:folHlink>
        <a:srgbClr val="F2CF61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WPS 演示</Application>
  <PresentationFormat>宽屏</PresentationFormat>
  <Paragraphs>140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Dji-Bold</vt:lpstr>
      <vt:lpstr>Dji-Demi</vt:lpstr>
      <vt:lpstr>Calibri</vt:lpstr>
      <vt:lpstr>Segoe UI</vt:lpstr>
      <vt:lpstr>微软雅黑</vt:lpstr>
      <vt:lpstr>SWAstro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感谢!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风起时想你</cp:lastModifiedBy>
  <cp:revision>699</cp:revision>
  <cp:lastPrinted>2016-09-20T02:10:00Z</cp:lastPrinted>
  <dcterms:created xsi:type="dcterms:W3CDTF">2014-05-23T07:15:00Z</dcterms:created>
  <dcterms:modified xsi:type="dcterms:W3CDTF">2018-02-12T05:40:43Z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